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305" r:id="rId2"/>
    <p:sldId id="307" r:id="rId3"/>
    <p:sldId id="308" r:id="rId4"/>
    <p:sldId id="309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303" r:id="rId13"/>
    <p:sldId id="304" r:id="rId14"/>
    <p:sldId id="298" r:id="rId15"/>
    <p:sldId id="292" r:id="rId16"/>
    <p:sldId id="294" r:id="rId17"/>
    <p:sldId id="295" r:id="rId18"/>
    <p:sldId id="302" r:id="rId19"/>
    <p:sldId id="296" r:id="rId20"/>
    <p:sldId id="301" r:id="rId21"/>
  </p:sldIdLst>
  <p:sldSz cx="9144000" cy="6858000" type="screen4x3"/>
  <p:notesSz cx="6623050" cy="98107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C7C"/>
    <a:srgbClr val="FFFF99"/>
    <a:srgbClr val="FFFFCC"/>
    <a:srgbClr val="9FE0F7"/>
    <a:srgbClr val="D7FABC"/>
    <a:srgbClr val="8CF6C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69988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51529" y="0"/>
            <a:ext cx="2869988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D7611-C60B-4F72-8CBB-58360020EC68}" type="datetimeFigureOut">
              <a:rPr lang="pl-PL" smtClean="0"/>
              <a:pPr/>
              <a:t>29.10.2018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18510"/>
            <a:ext cx="2869988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51529" y="9318510"/>
            <a:ext cx="2869988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4E452-F3CC-4486-A881-3B4C673DDC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67968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E68C45-9D1C-4584-A1CF-FC87F2911360}" type="datetime1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29.10.2018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dirty="0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618027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4A3B6D-F772-4BFF-BF88-C3CE44A8F08D}" type="datetime1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29.10.2018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dirty="0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005330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C2048-3E99-42F1-A039-5F887638B59D}" type="datetime1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29.10.2018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dirty="0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174194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DD0E3-8C89-464B-95EC-E03386591B0E}" type="datetime1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29.10.2018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dirty="0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3561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B39700-B3A8-40B4-8B11-79798FFD220D}" type="datetime1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29.10.2018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dirty="0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1722562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3450A1-4CA5-4301-9327-98C2FCC215F3}" type="datetime1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29.10.2018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dirty="0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63252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1CF5F-67CC-4935-9674-3410238AADB0}" type="datetime1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29.10.2018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dirty="0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6060737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4713FC-001D-4EA1-9A94-D6C07712C317}" type="datetime1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29.10.2018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dirty="0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75372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454D8-7215-400A-9743-AFC555CA2496}" type="datetime1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29.10.2018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dirty="0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0631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4EA7CD-8919-4E7D-833E-068DB22B43B9}" type="datetime1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29.10.2018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dirty="0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8556626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96D0F4-89DB-40B4-A6F3-D9FA1D77EF69}" type="datetime1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29.10.2018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pl-PL" dirty="0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276874557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230D83-2183-468A-B552-D22039416673}" type="datetime1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29.10.2018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pl-PL" dirty="0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06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Egzamin maturalny 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z historii 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i wiedzy o społeczeństwie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 2018 r.</a:t>
            </a:r>
            <a:endParaRPr lang="pl-P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1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67544" y="4725144"/>
            <a:ext cx="8183880" cy="432048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pl-PL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76354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76064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Najłatwiejsze zadania</a:t>
            </a:r>
            <a:endParaRPr lang="pl-PL" sz="24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10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810" b="1"/>
          <a:stretch/>
        </p:blipFill>
        <p:spPr bwMode="auto">
          <a:xfrm>
            <a:off x="1697038" y="1124744"/>
            <a:ext cx="5749925" cy="4692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7744493" y="548680"/>
            <a:ext cx="784189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0,79</a:t>
            </a:r>
            <a:endParaRPr lang="pl-PL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16833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11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76064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Najłatwiejsze zadania</a:t>
            </a:r>
            <a:endParaRPr lang="pl-PL" sz="24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148"/>
          <a:stretch/>
        </p:blipFill>
        <p:spPr bwMode="auto">
          <a:xfrm>
            <a:off x="1697038" y="1604513"/>
            <a:ext cx="5749925" cy="3478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7744493" y="548680"/>
            <a:ext cx="784189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0,72</a:t>
            </a:r>
            <a:endParaRPr lang="pl-PL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6534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12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88" y="1124744"/>
            <a:ext cx="7344816" cy="47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467544" y="476672"/>
            <a:ext cx="8183880" cy="432048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pl-PL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75556" y="620688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Historia. Dane dla województwa kujawsko-pomorskiego</a:t>
            </a:r>
            <a:endParaRPr lang="pl-PL" sz="24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57676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13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412776"/>
            <a:ext cx="7864475" cy="3494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80060" y="5301208"/>
            <a:ext cx="8183880" cy="432048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3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Historia – 6 zadań bardzo trudnych – 32%</a:t>
            </a:r>
            <a:endParaRPr lang="pl-PL" sz="24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479425" y="620713"/>
            <a:ext cx="8185150" cy="4318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Historia. Dane dla województwa kujawsko-pomorskiego</a:t>
            </a:r>
            <a:endParaRPr lang="pl-PL" sz="24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69983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14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67544" y="40466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 – </a:t>
            </a:r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32%; </a:t>
            </a:r>
          </a:p>
          <a:p>
            <a:pPr lvl="0" algn="ctr"/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zadań bardzo trudnych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35" y="1484784"/>
            <a:ext cx="5748337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94" y="4941168"/>
            <a:ext cx="57308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17711"/>
            <a:ext cx="5429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Łącznik prosty ze strzałką 7"/>
          <p:cNvCxnSpPr/>
          <p:nvPr/>
        </p:nvCxnSpPr>
        <p:spPr>
          <a:xfrm>
            <a:off x="6948264" y="1310654"/>
            <a:ext cx="792088" cy="0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7771877" y="1038429"/>
            <a:ext cx="784189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0,14</a:t>
            </a:r>
            <a:endParaRPr lang="pl-PL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38462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15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6640"/>
            <a:ext cx="5395630" cy="54057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6088020" y="52906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784"/>
          <a:stretch/>
        </p:blipFill>
        <p:spPr bwMode="auto">
          <a:xfrm>
            <a:off x="3491880" y="2636912"/>
            <a:ext cx="5256584" cy="163602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/>
        </p:spPr>
      </p:pic>
      <p:cxnSp>
        <p:nvCxnSpPr>
          <p:cNvPr id="7" name="Łącznik prosty ze strzałką 6"/>
          <p:cNvCxnSpPr/>
          <p:nvPr/>
        </p:nvCxnSpPr>
        <p:spPr>
          <a:xfrm>
            <a:off x="6552220" y="759898"/>
            <a:ext cx="792088" cy="0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7452320" y="536640"/>
            <a:ext cx="784189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0,14</a:t>
            </a:r>
            <a:endParaRPr lang="pl-PL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59769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16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7094"/>
            <a:ext cx="4359407" cy="5544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539552" y="47709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l-PL" dirty="0">
              <a:solidFill>
                <a:srgbClr val="FF0000"/>
              </a:solidFill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895740" y="707926"/>
            <a:ext cx="792088" cy="0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1699579" y="444794"/>
            <a:ext cx="784189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0,16</a:t>
            </a:r>
            <a:endParaRPr lang="pl-PL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8455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17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56145"/>
            <a:ext cx="5751513" cy="417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Prostokąt 6"/>
          <p:cNvSpPr/>
          <p:nvPr/>
        </p:nvSpPr>
        <p:spPr>
          <a:xfrm>
            <a:off x="467544" y="69269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l-PL" dirty="0">
              <a:solidFill>
                <a:srgbClr val="FF0000"/>
              </a:solidFill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823732" y="930951"/>
            <a:ext cx="792088" cy="0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1650447" y="709435"/>
            <a:ext cx="784189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0,19</a:t>
            </a:r>
            <a:endParaRPr lang="pl-PL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3175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18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67544" y="52305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l-PL" dirty="0">
              <a:solidFill>
                <a:srgbClr val="FF0000"/>
              </a:solidFill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823732" y="751388"/>
            <a:ext cx="792088" cy="0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1663842" y="522089"/>
            <a:ext cx="784189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0,19</a:t>
            </a:r>
            <a:endParaRPr lang="pl-PL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56" y="545950"/>
            <a:ext cx="5751513" cy="5346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37079747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19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Najłatwiejsze zadanie</a:t>
            </a:r>
            <a:endParaRPr lang="pl-PL" sz="24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475656" y="989906"/>
            <a:ext cx="6506319" cy="48245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Zadanie 21. (0–1)</a:t>
            </a:r>
          </a:p>
          <a:p>
            <a:r>
              <a:rPr lang="pl-PL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Guernica</a:t>
            </a: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obraz z 1937 r.</a:t>
            </a:r>
          </a:p>
          <a:p>
            <a:pPr algn="ctr"/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https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://www.art.com</a:t>
            </a:r>
          </a:p>
          <a:p>
            <a:r>
              <a:rPr lang="pl-PL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Zaznacz </a:t>
            </a: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poprawne dokończenie zdania.</a:t>
            </a:r>
          </a:p>
          <a:p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Zaprezentowany 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 jest charakterystyczny dla </a:t>
            </a:r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sztuki</a:t>
            </a:r>
          </a:p>
          <a:p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impresjonizmu.</a:t>
            </a:r>
          </a:p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realizmu.</a:t>
            </a:r>
          </a:p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kubizmu.</a:t>
            </a:r>
          </a:p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symbolizmu.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00" y="1216332"/>
            <a:ext cx="6505600" cy="36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7884368" y="479619"/>
            <a:ext cx="784189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0,60</a:t>
            </a:r>
            <a:endParaRPr lang="pl-PL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61144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1838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Historia – 6 zadań bardzo trudnych</a:t>
            </a:r>
            <a:br>
              <a:rPr lang="pl-PL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Wiedza o społeczeństwie – 10 zadań bardzo trudnych</a:t>
            </a:r>
            <a:endParaRPr lang="pl-PL" sz="24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2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51385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20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836712"/>
            <a:ext cx="8315325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7668344" y="404664"/>
            <a:ext cx="784189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0,31</a:t>
            </a:r>
            <a:endParaRPr lang="pl-PL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6490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3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64895" cy="470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75556" y="620688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WOS. Dane dla województwa kujawsko-pomorskiego</a:t>
            </a:r>
            <a:endParaRPr lang="pl-PL" sz="24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78251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9425" y="5085184"/>
            <a:ext cx="8183880" cy="531642"/>
          </a:xfrm>
        </p:spPr>
        <p:txBody>
          <a:bodyPr>
            <a:normAutofit/>
          </a:bodyPr>
          <a:lstStyle/>
          <a:p>
            <a:pPr algn="ctr"/>
            <a:r>
              <a:rPr lang="pl-PL" sz="22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Wiedza o społeczeństwie – 10 zadań bardzo trudnych</a:t>
            </a:r>
            <a:endParaRPr lang="pl-PL" sz="23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4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79425" y="620713"/>
            <a:ext cx="8185150" cy="43180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WOS. Dane dla województwa kujawsko-pomorskiego</a:t>
            </a:r>
            <a:endParaRPr lang="pl-PL" sz="240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472984"/>
            <a:ext cx="8214866" cy="326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03140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5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63300" y="2262033"/>
            <a:ext cx="8352928" cy="33393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Zadanie </a:t>
            </a:r>
            <a:r>
              <a:rPr lang="pl-PL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30. (0–12) Wybierz jeden spośród podanych tematów i napisz wypracowanie</a:t>
            </a:r>
            <a:r>
              <a:rPr lang="pl-PL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pl-PL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Temat </a:t>
            </a:r>
            <a:r>
              <a:rPr lang="pl-PL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Wyjaśnij – charakteryzując referendum ogólnokrajowe, rodzaje referendów lokalnych oraz petycję w Rzeczypospolitej Polskiej – jak poprzez nie obywatele mogą wpływać na organy władzy i decyzje polityczne. </a:t>
            </a:r>
            <a:endParaRPr lang="pl-PL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Temat </a:t>
            </a:r>
            <a:r>
              <a:rPr lang="pl-PL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Porównaj ustrój polityczny Rzeczypospolitej Polskiej i Konfederacji Szwajcarskiej: typ demokracji, typ systemu politycznego, formę rządu (kwestię głowy państwa) oraz system partyjny</a:t>
            </a:r>
            <a:r>
              <a:rPr lang="pl-PL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1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Temat </a:t>
            </a:r>
            <a:r>
              <a:rPr lang="pl-PL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Scharakteryzuj system ochrony praw człowieka Organizacji Narodów Zjednoczonych – dokumenty dotyczące tych praw oraz instytucje stojące na straży ich przestrzegania.</a:t>
            </a:r>
            <a:endParaRPr lang="pl-PL" sz="1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90270" y="404664"/>
            <a:ext cx="8352928" cy="2399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Wiedza o społeczeństwie – 32%; </a:t>
            </a:r>
            <a:endParaRPr lang="pl-PL" sz="2400" b="1" dirty="0" smtClean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 </a:t>
            </a:r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zadań bardzo </a:t>
            </a:r>
            <a:r>
              <a:rPr lang="pl-PL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trudnych</a:t>
            </a:r>
          </a:p>
          <a:p>
            <a:pPr algn="ctr"/>
            <a:endParaRPr lang="pl-PL" sz="24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1</a:t>
            </a:r>
          </a:p>
          <a:p>
            <a:pPr algn="ctr"/>
            <a:endParaRPr lang="pl-PL" sz="2400" b="1" dirty="0" smtClean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580112" y="1467333"/>
            <a:ext cx="78418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0,08</a:t>
            </a:r>
            <a:endParaRPr lang="pl-PL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4788024" y="1725865"/>
            <a:ext cx="792088" cy="0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446106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6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285206" y="33694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256" b="2978"/>
          <a:stretch/>
        </p:blipFill>
        <p:spPr bwMode="auto">
          <a:xfrm>
            <a:off x="1902059" y="793630"/>
            <a:ext cx="5544904" cy="50657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6" name="Łącznik prosty ze strzałką 5"/>
          <p:cNvCxnSpPr/>
          <p:nvPr/>
        </p:nvCxnSpPr>
        <p:spPr>
          <a:xfrm>
            <a:off x="4788024" y="609291"/>
            <a:ext cx="792088" cy="0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5662389" y="344545"/>
            <a:ext cx="784189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0,09</a:t>
            </a:r>
            <a:endParaRPr lang="pl-PL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490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7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355976" y="54868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749925" cy="2795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2" name="Prostokąt 11"/>
          <p:cNvSpPr/>
          <p:nvPr/>
        </p:nvSpPr>
        <p:spPr>
          <a:xfrm>
            <a:off x="1611497" y="4049939"/>
            <a:ext cx="57581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Artykuł A. – </a:t>
            </a:r>
            <a:r>
              <a:rPr lang="pl-PL" sz="12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Rada Europejska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Artykuł B. – </a:t>
            </a:r>
            <a:r>
              <a:rPr lang="pl-PL" sz="12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Rada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12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Artykuł C. - </a:t>
            </a:r>
            <a:r>
              <a:rPr lang="pl-PL" sz="12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Komisja</a:t>
            </a:r>
            <a:endParaRPr lang="pl-PL" sz="120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4788024" y="779512"/>
            <a:ext cx="792088" cy="0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5662389" y="520596"/>
            <a:ext cx="784189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0,10</a:t>
            </a:r>
            <a:endParaRPr lang="pl-PL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4202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8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355976" y="54868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617"/>
          <a:stretch/>
        </p:blipFill>
        <p:spPr bwMode="auto">
          <a:xfrm>
            <a:off x="493511" y="1130774"/>
            <a:ext cx="4201116" cy="36100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03" t="-8357" r="14158" b="-364"/>
          <a:stretch/>
        </p:blipFill>
        <p:spPr bwMode="auto">
          <a:xfrm>
            <a:off x="4712164" y="1130774"/>
            <a:ext cx="3781776" cy="36100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493511" y="4993670"/>
            <a:ext cx="815878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0510" indent="-270510" algn="just">
              <a:spcAft>
                <a:spcPts val="0"/>
              </a:spcAft>
            </a:pPr>
            <a:r>
              <a:rPr lang="pl-PL" sz="1200" b="1" dirty="0">
                <a:latin typeface="Times New Roman"/>
                <a:ea typeface="Times New Roman"/>
              </a:rPr>
              <a:t>6.1. Rozstrzygnij, czy występuje jednoznaczna zależność między wskaźnikami, których dotyczą mapy. Odpowiedź uzasadnij, odwołując się do danych.</a:t>
            </a:r>
            <a:endParaRPr lang="pl-PL" sz="1200" dirty="0">
              <a:effectLst/>
              <a:latin typeface="Times New Roman"/>
              <a:ea typeface="Calibri"/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4788024" y="779512"/>
            <a:ext cx="792088" cy="0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5662389" y="520596"/>
            <a:ext cx="767198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0,11</a:t>
            </a:r>
            <a:endParaRPr lang="pl-PL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4831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>
                <a:solidFill>
                  <a:srgbClr val="E3DED1">
                    <a:shade val="50000"/>
                  </a:srgbClr>
                </a:solidFill>
              </a:rPr>
              <a:t>Okręgowa Komisja Egzaminacyjna w Gdańsku</a:t>
            </a:r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DE03-9B70-4567-9A74-F7F98388D1E4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9</a:t>
            </a:fld>
            <a:endParaRPr lang="pl-PL" dirty="0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500678" y="4568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991"/>
          <a:stretch/>
        </p:blipFill>
        <p:spPr bwMode="auto">
          <a:xfrm>
            <a:off x="467544" y="129754"/>
            <a:ext cx="5749925" cy="3005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6" name="Łącznik prosty ze strzałką 5"/>
          <p:cNvCxnSpPr/>
          <p:nvPr/>
        </p:nvCxnSpPr>
        <p:spPr>
          <a:xfrm>
            <a:off x="6948264" y="690336"/>
            <a:ext cx="792088" cy="0"/>
          </a:xfrm>
          <a:prstGeom prst="straightConnector1">
            <a:avLst/>
          </a:prstGeom>
          <a:ln w="38100" cmpd="sng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7744494" y="462629"/>
            <a:ext cx="784189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0,13</a:t>
            </a:r>
            <a:endParaRPr lang="pl-PL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789"/>
          <a:stretch/>
        </p:blipFill>
        <p:spPr bwMode="auto">
          <a:xfrm>
            <a:off x="2813944" y="3128764"/>
            <a:ext cx="5894387" cy="301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4863284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288</Words>
  <Application>Microsoft Office PowerPoint</Application>
  <PresentationFormat>Pokaz na ekranie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Aspekt</vt:lpstr>
      <vt:lpstr>Egzamin maturalny  z historii  i wiedzy o społeczeństwie</vt:lpstr>
      <vt:lpstr>    Historia – 6 zadań bardzo trudnych  Wiedza o społeczeństwie – 10 zadań bardzo trudnych</vt:lpstr>
      <vt:lpstr>WOS. Dane dla województwa kujawsko-pomorskiego</vt:lpstr>
      <vt:lpstr>Wiedza o społeczeństwie – 10 zadań bardzo trudnych</vt:lpstr>
      <vt:lpstr>Slajd 5</vt:lpstr>
      <vt:lpstr>Slajd 6</vt:lpstr>
      <vt:lpstr>Slajd 7</vt:lpstr>
      <vt:lpstr>Slajd 8</vt:lpstr>
      <vt:lpstr>Slajd 9</vt:lpstr>
      <vt:lpstr>Najłatwiejsze zadania</vt:lpstr>
      <vt:lpstr>Najłatwiejsze zadania</vt:lpstr>
      <vt:lpstr>Historia. Dane dla województwa kujawsko-pomorskiego</vt:lpstr>
      <vt:lpstr>Historia. Dane dla województwa kujawsko-pomorskiego</vt:lpstr>
      <vt:lpstr>Slajd 14</vt:lpstr>
      <vt:lpstr>Slajd 15</vt:lpstr>
      <vt:lpstr>Slajd 16</vt:lpstr>
      <vt:lpstr>Slajd 17</vt:lpstr>
      <vt:lpstr>Slajd 18</vt:lpstr>
      <vt:lpstr>Najłatwiejsze zadanie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Egzamin maturalny  z historii  i wiedzy o społeczeństwie</dc:title>
  <dc:creator>Elwira Górczak Ulman</dc:creator>
  <cp:lastModifiedBy>Marynia</cp:lastModifiedBy>
  <cp:revision>155</cp:revision>
  <cp:lastPrinted>2018-09-05T06:41:34Z</cp:lastPrinted>
  <dcterms:created xsi:type="dcterms:W3CDTF">2018-09-03T12:13:42Z</dcterms:created>
  <dcterms:modified xsi:type="dcterms:W3CDTF">2018-10-29T05:51:42Z</dcterms:modified>
</cp:coreProperties>
</file>